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305" r:id="rId4"/>
    <p:sldId id="260" r:id="rId5"/>
    <p:sldId id="302" r:id="rId6"/>
    <p:sldId id="310" r:id="rId7"/>
    <p:sldId id="306" r:id="rId8"/>
    <p:sldId id="307" r:id="rId9"/>
    <p:sldId id="257" r:id="rId10"/>
    <p:sldId id="311" r:id="rId11"/>
    <p:sldId id="312" r:id="rId12"/>
    <p:sldId id="313" r:id="rId13"/>
    <p:sldId id="316" r:id="rId14"/>
    <p:sldId id="308" r:id="rId15"/>
    <p:sldId id="258" r:id="rId16"/>
    <p:sldId id="26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8D198E"/>
    <a:srgbClr val="DCECF6"/>
    <a:srgbClr val="4EA091"/>
    <a:srgbClr val="FFFF99"/>
    <a:srgbClr val="9A0E61"/>
    <a:srgbClr val="641266"/>
    <a:srgbClr val="EB8DED"/>
    <a:srgbClr val="F5C6F6"/>
    <a:srgbClr val="000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5" autoAdjust="0"/>
    <p:restoredTop sz="94655" autoAdjust="0"/>
  </p:normalViewPr>
  <p:slideViewPr>
    <p:cSldViewPr snapToGrid="0" showGuides="1">
      <p:cViewPr varScale="1">
        <p:scale>
          <a:sx n="61" d="100"/>
          <a:sy n="61" d="100"/>
        </p:scale>
        <p:origin x="728" y="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598C8-17CC-4C14-A16C-7C95405E568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5C33D-FEDF-4E80-A3D6-D08B531D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4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27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68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54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71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06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9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6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DFA6-88B8-4812-B3C4-F52E891D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2F428-7612-422C-92D9-276574564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D0EB-74CB-46A5-85E2-BB824817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FE3-E6A3-427A-8A33-9093152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CC3B-B896-44FF-9837-8176497A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2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12A-3F97-42B7-A80B-155B0D06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9F61D-DD0E-4CF3-A2AB-9C7A27F7A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E9AF-6467-4C81-AC5C-6891C1D3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E15E-0E96-43F5-98C6-88CDC118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D39F-8AE5-49CD-BC45-F820D65B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75F24-619E-40BE-9AD8-F54355A48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EB10E-7A3D-4CF7-AA8C-0548F66CC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7B0A-3750-4DFD-A297-0BEAC0CD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5353-6568-4E9D-B027-80892935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BDA6-DF55-49F7-AD0D-FF91525C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9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75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0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423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8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01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89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2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40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8A93C0F-FC51-4224-A867-41D5F175CC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2957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4F53E92-69CB-4528-965C-0B2E8F7D3A2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846F6-92C4-416B-8296-F6BF2407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365126"/>
            <a:ext cx="11023426" cy="937582"/>
          </a:xfr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BE8D-2E06-40F3-B694-546B940A5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62" y="1540701"/>
            <a:ext cx="11023426" cy="4636262"/>
          </a:xfrm>
        </p:spPr>
        <p:txBody>
          <a:bodyPr/>
          <a:lstStyle>
            <a:lvl1pPr>
              <a:buFontTx/>
              <a:buNone/>
              <a:defRPr>
                <a:latin typeface="Georgia" panose="02040502050405020303" pitchFamily="18" charset="0"/>
              </a:defRPr>
            </a:lvl1pPr>
            <a:lvl2pPr>
              <a:buFontTx/>
              <a:buNone/>
              <a:defRPr>
                <a:latin typeface="Georgia" panose="02040502050405020303" pitchFamily="18" charset="0"/>
              </a:defRPr>
            </a:lvl2pPr>
            <a:lvl3pPr>
              <a:buFontTx/>
              <a:buNone/>
              <a:defRPr>
                <a:latin typeface="Georgia" panose="02040502050405020303" pitchFamily="18" charset="0"/>
              </a:defRPr>
            </a:lvl3pPr>
            <a:lvl4pPr>
              <a:buFontTx/>
              <a:buNone/>
              <a:defRPr>
                <a:latin typeface="Georgia" panose="02040502050405020303" pitchFamily="18" charset="0"/>
              </a:defRPr>
            </a:lvl4pPr>
            <a:lvl5pPr>
              <a:buFontTx/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CF4F-E014-45A2-BDB6-5CEE5448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19532" y="5229639"/>
            <a:ext cx="1555138" cy="365125"/>
          </a:xfrm>
        </p:spPr>
        <p:txBody>
          <a:bodyPr/>
          <a:lstStyle>
            <a:lvl1pPr algn="l">
              <a:defRPr i="1">
                <a:solidFill>
                  <a:srgbClr val="8D198E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>
                <a:solidFill>
                  <a:srgbClr val="8D198E"/>
                </a:solidFill>
              </a:rPr>
              <a:t>24slides.com</a:t>
            </a:r>
            <a:endParaRPr lang="en-US" dirty="0">
              <a:solidFill>
                <a:srgbClr val="8D198E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8145D8-3538-4B65-8B0B-F472E6845D72}"/>
              </a:ext>
            </a:extLst>
          </p:cNvPr>
          <p:cNvSpPr/>
          <p:nvPr userDrawn="1"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68801E-01D3-4C82-9F18-EB45F7A355CD}"/>
              </a:ext>
            </a:extLst>
          </p:cNvPr>
          <p:cNvSpPr/>
          <p:nvPr userDrawn="1"/>
        </p:nvSpPr>
        <p:spPr>
          <a:xfrm>
            <a:off x="11482781" y="638736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8683-EC2A-488C-B612-7E6C49A0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780" y="6356350"/>
            <a:ext cx="303104" cy="365125"/>
          </a:xfrm>
        </p:spPr>
        <p:txBody>
          <a:bodyPr lIns="0" tIns="0" rIns="0" bIns="0"/>
          <a:lstStyle>
            <a:lvl1pPr algn="ctr">
              <a:defRPr sz="8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877BCE01-9058-4259-B684-EDDB3327D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90D280-29AC-4C86-A28B-E37BEDFFC232}"/>
              </a:ext>
            </a:extLst>
          </p:cNvPr>
          <p:cNvSpPr/>
          <p:nvPr userDrawn="1"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692C5D-0F82-4D9C-8DE2-D6809D4BC187}"/>
              </a:ext>
            </a:extLst>
          </p:cNvPr>
          <p:cNvSpPr/>
          <p:nvPr userDrawn="1"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47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46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955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1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D732-C678-40DA-8C92-F7B185D4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C12FC-BD64-46EA-8B7F-21AB1B177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0E7-F9F2-4375-9801-5B17FCA3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62A9-18AA-46A6-99F6-BF4759FB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785D-4168-43D8-B63E-32A9209C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8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9A91-8948-4AFB-B615-BBEA3C76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7DDA-0510-4C59-9A7F-81AC4D46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6A85-9577-45D5-9E03-E94D5901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98615-36C3-4098-BECB-C849DD6B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6CAC-1533-4FFE-9AD0-03819D78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0F0A0-62FC-410F-B586-4F6AA90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03CD-83F6-451F-B9CA-F6304429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2D03-1CF1-4A61-9549-499CE455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1BE2-F875-41AF-82C2-643A0075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22CE-7D32-4D94-A471-505F482F0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CAEF2-738F-427B-A323-FD0288943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9576C-DE4A-49F9-9D7C-DAA114EA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66F9E-19BC-48D7-8D1B-65A75404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4C1DC-030F-4BAD-AD19-42142504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C68-9794-4A52-8FD6-7193350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B3CC-7095-469B-8FF2-4187802B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1C96E-2C48-4CE8-829C-A852B55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6A05C-0B16-4929-9C04-B0165117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F809E-4BFE-485D-824E-C6DF3FE5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F04B7-4E3B-41EE-BA28-F751C6B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43AB-AD9D-43A1-B9F5-77749703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70CC-3D1C-4824-85D4-E29756B5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53C2-DDC2-4DD5-8256-BC4286B1C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558AB-002E-46C5-8297-4A1867313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4C8B8-3864-4500-B09A-16D617C5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467A5-8EB8-4C8B-A41C-DF1ADBDB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DF65-6CA3-4710-AB15-7B38EDC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B7-7D01-4A24-AD62-16FE030D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A5E21-4D92-4B3D-9CBD-39073E60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91FDD-BD9D-4CBF-A1B5-D7C7AB9B8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20DC4-86B8-47E6-9AB5-66FB8616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43A43-5A51-4002-AB98-DE5347E8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2979E-415A-4025-B7BB-2DD434C8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973832D-F295-4C4E-8A62-88A0E66A8A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01588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A2A1F35-E3F7-4243-B623-636C14D25C88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501BD-EF97-431D-9A98-626F3D78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ED42-1816-49F9-A449-E5F440F3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485E-ED8F-4C82-9D29-E6CB7E983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4435-C856-4DF8-8348-8F826C5E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F3BF-F1AD-4A01-A09B-8669FEC7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30980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9293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12.x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4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8447E3-A07A-4C54-A2CF-56880BE1E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3363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948D0751-4B26-43F5-B460-01B82F030F32}"/>
              </a:ext>
            </a:extLst>
          </p:cNvPr>
          <p:cNvSpPr/>
          <p:nvPr/>
        </p:nvSpPr>
        <p:spPr>
          <a:xfrm>
            <a:off x="125826" y="132806"/>
            <a:ext cx="1329852" cy="1275579"/>
          </a:xfrm>
          <a:prstGeom prst="ellipse">
            <a:avLst/>
          </a:prstGeom>
          <a:solidFill>
            <a:srgbClr val="9A0E61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762FA2-5737-4447-800A-54A7BFF20BF1}"/>
              </a:ext>
            </a:extLst>
          </p:cNvPr>
          <p:cNvSpPr/>
          <p:nvPr/>
        </p:nvSpPr>
        <p:spPr>
          <a:xfrm>
            <a:off x="6182844" y="3780065"/>
            <a:ext cx="1268295" cy="1268295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1ECB3-E34F-44B7-A71B-1CC613F72D0E}"/>
              </a:ext>
            </a:extLst>
          </p:cNvPr>
          <p:cNvSpPr/>
          <p:nvPr/>
        </p:nvSpPr>
        <p:spPr>
          <a:xfrm>
            <a:off x="629036" y="1910220"/>
            <a:ext cx="5473689" cy="24929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Ingenious</a:t>
            </a:r>
          </a:p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Voice</a:t>
            </a:r>
          </a:p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Biometrics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214" y="4466291"/>
            <a:ext cx="475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for SBI Innovate 2022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" y="96501"/>
            <a:ext cx="1369202" cy="1369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06D3F8-0C5A-24DA-73DD-7F56B2F2263D}"/>
              </a:ext>
            </a:extLst>
          </p:cNvPr>
          <p:cNvSpPr/>
          <p:nvPr/>
        </p:nvSpPr>
        <p:spPr>
          <a:xfrm>
            <a:off x="658856" y="4991037"/>
            <a:ext cx="4207952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250000"/>
              </a:lnSpc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Segoe UI Light" panose="020B0502040204020203" pitchFamily="34" charset="0"/>
              </a:rPr>
              <a:t>Team Name: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Segoe UI Light" panose="020B0502040204020203" pitchFamily="34" charset="0"/>
              </a:rPr>
              <a:t>Ingenious</a:t>
            </a:r>
          </a:p>
          <a:p>
            <a:pPr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Members: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Segoe UI Light" panose="020B0502040204020203" pitchFamily="34" charset="0"/>
              </a:rPr>
              <a:t>	Shivani Tyagi</a:t>
            </a:r>
          </a:p>
          <a:p>
            <a:pPr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		Divya Gupta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01E46-305D-7606-7F85-19A81FB880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14277"/>
          <a:stretch/>
        </p:blipFill>
        <p:spPr>
          <a:xfrm>
            <a:off x="4750669" y="157650"/>
            <a:ext cx="7441331" cy="65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9D31CB2-EE12-5BC3-BFB3-613F179CF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0" y="677162"/>
            <a:ext cx="11167068" cy="586852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65DCD285-A3A0-E064-9060-A05473B7C777}"/>
              </a:ext>
            </a:extLst>
          </p:cNvPr>
          <p:cNvSpPr txBox="1">
            <a:spLocks/>
          </p:cNvSpPr>
          <p:nvPr/>
        </p:nvSpPr>
        <p:spPr>
          <a:xfrm>
            <a:off x="0" y="80020"/>
            <a:ext cx="1219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2. Enrollment Screen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6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A5D881-ABA7-CA64-5E30-9903B6BB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6" y="608785"/>
            <a:ext cx="11328227" cy="5814602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5FDAD73C-CEE4-6585-F4B0-3B2FE79CD7D8}"/>
              </a:ext>
            </a:extLst>
          </p:cNvPr>
          <p:cNvSpPr txBox="1">
            <a:spLocks/>
          </p:cNvSpPr>
          <p:nvPr/>
        </p:nvSpPr>
        <p:spPr>
          <a:xfrm>
            <a:off x="0" y="80020"/>
            <a:ext cx="1219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3. Verification Screen</a:t>
            </a:r>
          </a:p>
        </p:txBody>
      </p:sp>
    </p:spTree>
    <p:extLst>
      <p:ext uri="{BB962C8B-B14F-4D97-AF65-F5344CB8AC3E}">
        <p14:creationId xmlns:p14="http://schemas.microsoft.com/office/powerpoint/2010/main" val="129598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1C6E712-646D-4945-A6ED-F64E09207A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1C6E712-646D-4945-A6ED-F64E09207A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71A2CAF-BA84-4BA9-A402-B2C9427575B7}"/>
              </a:ext>
            </a:extLst>
          </p:cNvPr>
          <p:cNvSpPr/>
          <p:nvPr/>
        </p:nvSpPr>
        <p:spPr>
          <a:xfrm flipV="1">
            <a:off x="0" y="-2"/>
            <a:ext cx="71591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6A224-49AE-425D-B32C-4D19073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18" y="-96754"/>
            <a:ext cx="5545629" cy="9375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8062-07D6-4F6B-8DF0-153B4E01465B}"/>
              </a:ext>
            </a:extLst>
          </p:cNvPr>
          <p:cNvSpPr/>
          <p:nvPr/>
        </p:nvSpPr>
        <p:spPr>
          <a:xfrm flipH="1">
            <a:off x="11653791" y="590551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7F39-F285-4F99-9FB9-60FC95B4E1EC}"/>
              </a:ext>
            </a:extLst>
          </p:cNvPr>
          <p:cNvSpPr/>
          <p:nvPr/>
        </p:nvSpPr>
        <p:spPr>
          <a:xfrm flipH="1">
            <a:off x="11653791" y="-19049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rototypeWorking">
            <a:hlinkClick r:id="" action="ppaction://media"/>
            <a:extLst>
              <a:ext uri="{FF2B5EF4-FFF2-40B4-BE49-F238E27FC236}">
                <a16:creationId xmlns:a16="http://schemas.microsoft.com/office/drawing/2014/main" id="{447FF7D2-8FC4-9312-2773-4EEDB012ED9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5918" y="740758"/>
            <a:ext cx="10303093" cy="60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0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-1" y="523274"/>
            <a:ext cx="121919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083D65"/>
                </a:solidFill>
                <a:ea typeface="Open Sans" panose="020B0606030504020204" pitchFamily="34" charset="0"/>
              </a:rPr>
              <a:t>TEST-CASES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037118"/>
              </p:ext>
            </p:extLst>
          </p:nvPr>
        </p:nvGraphicFramePr>
        <p:xfrm>
          <a:off x="1392619" y="1323465"/>
          <a:ext cx="9406758" cy="424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4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0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6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Case No.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Outline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Output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0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Enrollment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User</a:t>
                      </a:r>
                      <a:r>
                        <a:rPr lang="en-US" sz="2000" baseline="0" dirty="0"/>
                        <a:t> “A” enrolls (as a new user)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Status: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Enrollment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User “A” enrolls</a:t>
                      </a:r>
                    </a:p>
                    <a:p>
                      <a:r>
                        <a:rPr lang="en-US" sz="2000" baseline="0" dirty="0"/>
                        <a:t>(already existing)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Status:</a:t>
                      </a:r>
                      <a:r>
                        <a:rPr lang="en-US" sz="2000" baseline="0" dirty="0"/>
                        <a:t> Failure</a:t>
                      </a:r>
                    </a:p>
                    <a:p>
                      <a:r>
                        <a:rPr lang="en-US" sz="2000" baseline="0" dirty="0" err="1"/>
                        <a:t>Desc</a:t>
                      </a:r>
                      <a:r>
                        <a:rPr lang="en-US" sz="2000" baseline="0" dirty="0"/>
                        <a:t>: Existing user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Verification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User “A” tries to do verification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Status:</a:t>
                      </a:r>
                      <a:r>
                        <a:rPr lang="en-US" sz="2000" baseline="0" dirty="0"/>
                        <a:t> Success</a:t>
                      </a:r>
                    </a:p>
                    <a:p>
                      <a:r>
                        <a:rPr lang="en-US" sz="2000" baseline="0" dirty="0"/>
                        <a:t>Score: 79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Verification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User “B” does not exist and tries to do verification.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Status: Failure</a:t>
                      </a:r>
                    </a:p>
                    <a:p>
                      <a:r>
                        <a:rPr lang="en-US" sz="2000" dirty="0" err="1"/>
                        <a:t>Desc</a:t>
                      </a:r>
                      <a:r>
                        <a:rPr lang="en-US" sz="2000" dirty="0"/>
                        <a:t>: User</a:t>
                      </a:r>
                      <a:r>
                        <a:rPr lang="en-US" sz="2000" baseline="0" dirty="0"/>
                        <a:t> doesn’t exist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Verification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User “B” tries to do verification for</a:t>
                      </a:r>
                      <a:r>
                        <a:rPr lang="en-US" sz="2000" baseline="0" dirty="0"/>
                        <a:t> user “A”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Status:</a:t>
                      </a:r>
                      <a:r>
                        <a:rPr lang="en-US" sz="2000" baseline="0" dirty="0"/>
                        <a:t> Failure</a:t>
                      </a:r>
                    </a:p>
                    <a:p>
                      <a:r>
                        <a:rPr lang="en-US" sz="2000" baseline="0" dirty="0"/>
                        <a:t>Desc:  Voice print doesn’t match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0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662BA89-71AB-41C9-A2AC-46F9894699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62929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EBDA9E-D863-40F5-9351-68C9886FD1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4D2807-8E11-44E1-9FF5-367C4EBA89A7}"/>
              </a:ext>
            </a:extLst>
          </p:cNvPr>
          <p:cNvSpPr/>
          <p:nvPr/>
        </p:nvSpPr>
        <p:spPr>
          <a:xfrm flipV="1">
            <a:off x="0" y="-43188"/>
            <a:ext cx="12191583" cy="270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77835-14D1-4E00-9FF2-A8D09C8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 our solution?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504426-6EDB-4A23-9243-02F51F8424F7}"/>
              </a:ext>
            </a:extLst>
          </p:cNvPr>
          <p:cNvSpPr/>
          <p:nvPr/>
        </p:nvSpPr>
        <p:spPr>
          <a:xfrm>
            <a:off x="3736978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134BE7-9A1E-4F22-9E7F-E067F1974417}"/>
              </a:ext>
            </a:extLst>
          </p:cNvPr>
          <p:cNvSpPr/>
          <p:nvPr/>
        </p:nvSpPr>
        <p:spPr>
          <a:xfrm>
            <a:off x="9172805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903C1D-D3A0-423C-A10B-F0373F8B61BF}"/>
              </a:ext>
            </a:extLst>
          </p:cNvPr>
          <p:cNvSpPr/>
          <p:nvPr/>
        </p:nvSpPr>
        <p:spPr>
          <a:xfrm>
            <a:off x="6371254" y="2420050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47C709-D0C1-4D81-9F4A-15FB413067A8}"/>
              </a:ext>
            </a:extLst>
          </p:cNvPr>
          <p:cNvSpPr/>
          <p:nvPr/>
        </p:nvSpPr>
        <p:spPr>
          <a:xfrm>
            <a:off x="3526031" y="2442609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430B1-0158-465F-B888-8E4089EF6C48}"/>
              </a:ext>
            </a:extLst>
          </p:cNvPr>
          <p:cNvSpPr/>
          <p:nvPr/>
        </p:nvSpPr>
        <p:spPr>
          <a:xfrm>
            <a:off x="588616" y="2446249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00259B-CEFC-4A60-B4D2-5CA3043D3609}"/>
              </a:ext>
            </a:extLst>
          </p:cNvPr>
          <p:cNvSpPr/>
          <p:nvPr/>
        </p:nvSpPr>
        <p:spPr>
          <a:xfrm>
            <a:off x="580799" y="3067596"/>
            <a:ext cx="279671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Language Independent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5714A5-1CE0-4B9F-8C38-A0AA2C49EDC9}"/>
              </a:ext>
            </a:extLst>
          </p:cNvPr>
          <p:cNvSpPr/>
          <p:nvPr/>
        </p:nvSpPr>
        <p:spPr>
          <a:xfrm>
            <a:off x="849373" y="1302708"/>
            <a:ext cx="66679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Our solution has followed a text-independent approach along with language independent approach that focuses on capturing speaker’s voice characteristics instead of  what is being spoken.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55FBB5-D952-49AE-84ED-65CAE9517253}"/>
              </a:ext>
            </a:extLst>
          </p:cNvPr>
          <p:cNvSpPr/>
          <p:nvPr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E7D7D9-2772-469B-98A5-34DA1AC68DB7}"/>
              </a:ext>
            </a:extLst>
          </p:cNvPr>
          <p:cNvSpPr/>
          <p:nvPr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6CD897-87A5-46E0-B4C0-82313CDB9FB9}"/>
              </a:ext>
            </a:extLst>
          </p:cNvPr>
          <p:cNvSpPr/>
          <p:nvPr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77BBDB-64D0-4CCE-9212-3DB8EDFCDC3B}"/>
              </a:ext>
            </a:extLst>
          </p:cNvPr>
          <p:cNvSpPr/>
          <p:nvPr/>
        </p:nvSpPr>
        <p:spPr>
          <a:xfrm>
            <a:off x="3526031" y="3087671"/>
            <a:ext cx="261066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Text Independent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0FDCFD-0799-4DED-BB17-3AEE94FE56A5}"/>
              </a:ext>
            </a:extLst>
          </p:cNvPr>
          <p:cNvSpPr/>
          <p:nvPr/>
        </p:nvSpPr>
        <p:spPr>
          <a:xfrm>
            <a:off x="580799" y="3443580"/>
            <a:ext cx="2692831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Can be use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d easily by users speaking different languages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D1EB8A-8933-4C9A-A6DD-1C68204286BE}"/>
              </a:ext>
            </a:extLst>
          </p:cNvPr>
          <p:cNvSpPr/>
          <p:nvPr/>
        </p:nvSpPr>
        <p:spPr>
          <a:xfrm>
            <a:off x="3518962" y="3443580"/>
            <a:ext cx="2104183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Does not bind user to speak particular words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3F9760-AB98-FE43-09D1-C60B1EFB89E3}"/>
              </a:ext>
            </a:extLst>
          </p:cNvPr>
          <p:cNvSpPr/>
          <p:nvPr/>
        </p:nvSpPr>
        <p:spPr>
          <a:xfrm>
            <a:off x="6285213" y="3035471"/>
            <a:ext cx="261066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Confidence Score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59173E-EBFB-33CB-FE0F-09F47BF7A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396" b="2895"/>
          <a:stretch/>
        </p:blipFill>
        <p:spPr>
          <a:xfrm>
            <a:off x="588616" y="4421680"/>
            <a:ext cx="2134151" cy="207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6C0373-F75D-FF9B-B675-8DA8015E79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1" r="28492"/>
          <a:stretch/>
        </p:blipFill>
        <p:spPr>
          <a:xfrm>
            <a:off x="3492484" y="4431993"/>
            <a:ext cx="2130661" cy="195937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F85A240-5E1B-6D4F-1119-42FC31D8F905}"/>
              </a:ext>
            </a:extLst>
          </p:cNvPr>
          <p:cNvSpPr/>
          <p:nvPr/>
        </p:nvSpPr>
        <p:spPr>
          <a:xfrm>
            <a:off x="9216477" y="2442609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E191D9-488A-172C-22AB-67FDC75D4E91}"/>
              </a:ext>
            </a:extLst>
          </p:cNvPr>
          <p:cNvSpPr/>
          <p:nvPr/>
        </p:nvSpPr>
        <p:spPr>
          <a:xfrm>
            <a:off x="9176408" y="3035471"/>
            <a:ext cx="261066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Better Voice-print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6DA62D-740B-3E1F-C96C-BBBF74AC53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270"/>
          <a:stretch/>
        </p:blipFill>
        <p:spPr>
          <a:xfrm>
            <a:off x="9167298" y="4431993"/>
            <a:ext cx="1863793" cy="2017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14EA4-34F7-767F-DB0E-B4783443D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9891" y="4421680"/>
            <a:ext cx="2130661" cy="1993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0D1ECD4-F5F1-11E1-3FA7-EF4CDBF066B3}"/>
              </a:ext>
            </a:extLst>
          </p:cNvPr>
          <p:cNvSpPr/>
          <p:nvPr/>
        </p:nvSpPr>
        <p:spPr>
          <a:xfrm>
            <a:off x="6309739" y="3390681"/>
            <a:ext cx="2104183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Gives match with confidence score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FB3103-1B75-C8DD-A065-0A8F01AAA6DF}"/>
              </a:ext>
            </a:extLst>
          </p:cNvPr>
          <p:cNvSpPr/>
          <p:nvPr/>
        </p:nvSpPr>
        <p:spPr>
          <a:xfrm>
            <a:off x="9172805" y="3358902"/>
            <a:ext cx="2430579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Signal enhancement and modulation for better Voiceprint</a:t>
            </a:r>
          </a:p>
        </p:txBody>
      </p:sp>
    </p:spTree>
    <p:extLst>
      <p:ext uri="{BB962C8B-B14F-4D97-AF65-F5344CB8AC3E}">
        <p14:creationId xmlns:p14="http://schemas.microsoft.com/office/powerpoint/2010/main" val="93373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7CE69A1-2A00-4DA8-B030-D109AB031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75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67E9EB89-B482-4221-8528-74B9776AC1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2592" y="0"/>
            <a:ext cx="7412792" cy="6858000"/>
          </a:xfrm>
          <a:custGeom>
            <a:avLst/>
            <a:gdLst>
              <a:gd name="connsiteX0" fmla="*/ 0 w 7412792"/>
              <a:gd name="connsiteY0" fmla="*/ 0 h 6858000"/>
              <a:gd name="connsiteX1" fmla="*/ 1562592 w 7412792"/>
              <a:gd name="connsiteY1" fmla="*/ 0 h 6858000"/>
              <a:gd name="connsiteX2" fmla="*/ 1562592 w 7412792"/>
              <a:gd name="connsiteY2" fmla="*/ 2 h 6858000"/>
              <a:gd name="connsiteX3" fmla="*/ 4114132 w 7412792"/>
              <a:gd name="connsiteY3" fmla="*/ 2 h 6858000"/>
              <a:gd name="connsiteX4" fmla="*/ 7342859 w 7412792"/>
              <a:gd name="connsiteY4" fmla="*/ 5300598 h 6858000"/>
              <a:gd name="connsiteX5" fmla="*/ 7183080 w 7412792"/>
              <a:gd name="connsiteY5" fmla="*/ 5958364 h 6858000"/>
              <a:gd name="connsiteX6" fmla="*/ 5706149 w 7412792"/>
              <a:gd name="connsiteY6" fmla="*/ 6858000 h 6858000"/>
              <a:gd name="connsiteX7" fmla="*/ 1071731 w 7412792"/>
              <a:gd name="connsiteY7" fmla="*/ 6858000 h 6858000"/>
              <a:gd name="connsiteX8" fmla="*/ 0 w 741279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2792" h="6858000">
                <a:moveTo>
                  <a:pt x="0" y="0"/>
                </a:moveTo>
                <a:lnTo>
                  <a:pt x="1562592" y="0"/>
                </a:lnTo>
                <a:lnTo>
                  <a:pt x="1562592" y="2"/>
                </a:lnTo>
                <a:lnTo>
                  <a:pt x="4114132" y="2"/>
                </a:lnTo>
                <a:lnTo>
                  <a:pt x="7342859" y="5300598"/>
                </a:lnTo>
                <a:cubicBezTo>
                  <a:pt x="7480374" y="5526356"/>
                  <a:pt x="7408839" y="5820849"/>
                  <a:pt x="7183080" y="5958364"/>
                </a:cubicBezTo>
                <a:lnTo>
                  <a:pt x="5706149" y="6858000"/>
                </a:lnTo>
                <a:lnTo>
                  <a:pt x="107173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309253-EBDF-4A54-810A-CD4491BEF2D9}"/>
              </a:ext>
            </a:extLst>
          </p:cNvPr>
          <p:cNvSpPr/>
          <p:nvPr/>
        </p:nvSpPr>
        <p:spPr>
          <a:xfrm>
            <a:off x="6220320" y="5064082"/>
            <a:ext cx="4997439" cy="8309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EA1AF-74F0-61ED-B410-1BA5C897F82F}"/>
              </a:ext>
            </a:extLst>
          </p:cNvPr>
          <p:cNvSpPr txBox="1"/>
          <p:nvPr/>
        </p:nvSpPr>
        <p:spPr>
          <a:xfrm>
            <a:off x="3975538" y="671540"/>
            <a:ext cx="761234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181818"/>
                </a:solidFill>
                <a:effectLst/>
                <a:latin typeface="Merriweather" panose="020B0604020202020204" pitchFamily="2" charset="0"/>
              </a:rPr>
              <a:t>“Those who can imagine anything, can create the impossible.”</a:t>
            </a:r>
          </a:p>
          <a:p>
            <a:br>
              <a:rPr lang="en-US" sz="3200" dirty="0"/>
            </a:br>
            <a:r>
              <a:rPr lang="en-US" sz="3200" dirty="0"/>
              <a:t>					</a:t>
            </a:r>
            <a:r>
              <a:rPr lang="en-US" sz="3200" b="0" i="0" dirty="0">
                <a:solidFill>
                  <a:srgbClr val="181818"/>
                </a:solidFill>
                <a:effectLst/>
                <a:latin typeface="Merriweather" panose="020B0604020202020204" pitchFamily="2" charset="0"/>
              </a:rPr>
              <a:t>― 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Alan Turing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874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380BA-2FE7-A7BC-DA36-8F9DC5CF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826"/>
            <a:ext cx="12192000" cy="2572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DACA0-BDF3-5422-4B8E-5B82BF261B66}"/>
              </a:ext>
            </a:extLst>
          </p:cNvPr>
          <p:cNvSpPr/>
          <p:nvPr/>
        </p:nvSpPr>
        <p:spPr>
          <a:xfrm>
            <a:off x="3425122" y="347361"/>
            <a:ext cx="5056717" cy="5995112"/>
          </a:xfrm>
          <a:prstGeom prst="rect">
            <a:avLst/>
          </a:prstGeom>
          <a:solidFill>
            <a:srgbClr val="8D198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38" y="610907"/>
            <a:ext cx="36748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FLOW OF PRESENTATION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DE935-2CF7-E680-CAFF-903DE162424A}"/>
              </a:ext>
            </a:extLst>
          </p:cNvPr>
          <p:cNvSpPr txBox="1"/>
          <p:nvPr/>
        </p:nvSpPr>
        <p:spPr>
          <a:xfrm>
            <a:off x="3533698" y="1395768"/>
            <a:ext cx="483956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What we’ve tried to build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High-level Design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Tools &amp; Technologies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Algorithms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GUI Screenshots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Demonstration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Test cases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»"/>
            </a:pPr>
            <a:r>
              <a:rPr lang="en-US" sz="2400" dirty="0"/>
              <a:t>Why our solution?</a:t>
            </a:r>
          </a:p>
        </p:txBody>
      </p:sp>
    </p:spTree>
    <p:extLst>
      <p:ext uri="{BB962C8B-B14F-4D97-AF65-F5344CB8AC3E}">
        <p14:creationId xmlns:p14="http://schemas.microsoft.com/office/powerpoint/2010/main" val="10853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B33A272-FB47-45DC-9DEE-3C89C5FD62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9791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62CC986-AC55-4848-B234-960A3CCEB6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46995-D1EF-4610-84D6-B797CC531F8B}"/>
              </a:ext>
            </a:extLst>
          </p:cNvPr>
          <p:cNvSpPr/>
          <p:nvPr/>
        </p:nvSpPr>
        <p:spPr>
          <a:xfrm>
            <a:off x="713462" y="3234193"/>
            <a:ext cx="11478538" cy="3543653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D4C02-42A3-4D9E-9C75-85839F69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22" y="447101"/>
            <a:ext cx="8151138" cy="1400174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What we have tried to build</a:t>
            </a:r>
          </a:p>
        </p:txBody>
      </p:sp>
      <p:pic>
        <p:nvPicPr>
          <p:cNvPr id="6" name="Content Placeholder 5" descr="A picture containing monitor, sitting, photo, screen&#10;&#10;Description automatically generated">
            <a:extLst>
              <a:ext uri="{FF2B5EF4-FFF2-40B4-BE49-F238E27FC236}">
                <a16:creationId xmlns:a16="http://schemas.microsoft.com/office/drawing/2014/main" id="{F8EB3205-C44E-4949-9572-AF19F127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302" y="-240028"/>
            <a:ext cx="7338056" cy="733805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E15AE5-3A17-4999-8FFD-55A315F66304}"/>
              </a:ext>
            </a:extLst>
          </p:cNvPr>
          <p:cNvSpPr/>
          <p:nvPr/>
        </p:nvSpPr>
        <p:spPr>
          <a:xfrm>
            <a:off x="8998745" y="899157"/>
            <a:ext cx="2961318" cy="5059686"/>
          </a:xfrm>
          <a:prstGeom prst="rect">
            <a:avLst/>
          </a:prstGeom>
          <a:solidFill>
            <a:srgbClr val="00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3D9648-B3AF-4419-92C7-4DB2FFB093C4}"/>
              </a:ext>
            </a:extLst>
          </p:cNvPr>
          <p:cNvSpPr/>
          <p:nvPr/>
        </p:nvSpPr>
        <p:spPr>
          <a:xfrm>
            <a:off x="2452610" y="3603556"/>
            <a:ext cx="2560638" cy="2154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1400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865941" y="1639596"/>
            <a:ext cx="7216777" cy="98488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Segoe UI Light" panose="020B0502040204020203" pitchFamily="34" charset="0"/>
              </a:rPr>
              <a:t>We have tried to build an easy to use API for authenticating voice of customers from different applications such as Contact Centers, Chat-bots, Mobile/ Web Applications.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1115768" y="3548781"/>
            <a:ext cx="7720892" cy="314498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449AEE-E793-4E40-962A-499B19C18EDB}"/>
              </a:ext>
            </a:extLst>
          </p:cNvPr>
          <p:cNvSpPr/>
          <p:nvPr/>
        </p:nvSpPr>
        <p:spPr>
          <a:xfrm>
            <a:off x="967002" y="3607400"/>
            <a:ext cx="8018423" cy="27139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 Light" panose="020B0502040204020203" pitchFamily="34" charset="0"/>
              </a:rPr>
              <a:t>The application takes the Customer’s voice as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 Light" panose="020B0502040204020203" pitchFamily="34" charset="0"/>
              </a:rPr>
              <a:t>Processing is done to enhance the quality of audio sample collected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 Light" panose="020B0502040204020203" pitchFamily="34" charset="0"/>
              </a:rPr>
              <a:t>Now, the enhanced voice sample is used to create a “Voice-Print” of the customer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 Light" panose="020B0502040204020203" pitchFamily="34" charset="0"/>
              </a:rPr>
              <a:t>Next time, the user interacts with their voice, their “Voice-Print” can be used to authenticate the user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BAF6A-73D5-870C-F9F9-DA97C306C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1808" y="899157"/>
            <a:ext cx="2900367" cy="4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95380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0" y="120102"/>
            <a:ext cx="1219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67D735-7116-0A0A-5A3A-DDDEBF5E751B}"/>
              </a:ext>
            </a:extLst>
          </p:cNvPr>
          <p:cNvSpPr/>
          <p:nvPr/>
        </p:nvSpPr>
        <p:spPr>
          <a:xfrm>
            <a:off x="0" y="441433"/>
            <a:ext cx="3279228" cy="461665"/>
          </a:xfrm>
          <a:prstGeom prst="rect">
            <a:avLst/>
          </a:prstGeom>
          <a:solidFill>
            <a:srgbClr val="99CCFF">
              <a:alpha val="5019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Enrollment P</a:t>
            </a:r>
            <a:r>
              <a:rPr 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hase</a:t>
            </a:r>
            <a:endParaRPr lang="en-US" sz="2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6" y="2377655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F69E9FC3-9B40-43BC-CBC6-6D8FD8B6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2759053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D2A114A4-6CAC-25FE-68DC-56DF5911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5" y="2089035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4E293E-3744-F4F7-B946-50E1BC20002F}"/>
              </a:ext>
            </a:extLst>
          </p:cNvPr>
          <p:cNvSpPr/>
          <p:nvPr/>
        </p:nvSpPr>
        <p:spPr>
          <a:xfrm>
            <a:off x="1530626" y="2825605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88932" y="3644797"/>
            <a:ext cx="1965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 audio WAV files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are uploaded by user</a:t>
            </a:r>
          </a:p>
        </p:txBody>
      </p:sp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83DC357B-E66D-D018-A15C-B5A008E7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53" y="2223812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2779E-A5FF-9B02-85AA-8FB3F56A33A0}"/>
              </a:ext>
            </a:extLst>
          </p:cNvPr>
          <p:cNvSpPr txBox="1"/>
          <p:nvPr/>
        </p:nvSpPr>
        <p:spPr>
          <a:xfrm>
            <a:off x="1673825" y="3639514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FF7A1A71-B641-DEEC-162F-B412AC68D96C}"/>
              </a:ext>
            </a:extLst>
          </p:cNvPr>
          <p:cNvSpPr/>
          <p:nvPr/>
        </p:nvSpPr>
        <p:spPr>
          <a:xfrm>
            <a:off x="4654290" y="2633438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880FD1-3152-3F1F-C0AB-08CBD10CAA95}"/>
              </a:ext>
            </a:extLst>
          </p:cNvPr>
          <p:cNvSpPr/>
          <p:nvPr/>
        </p:nvSpPr>
        <p:spPr>
          <a:xfrm>
            <a:off x="4000191" y="2810481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41C41-94C8-AA5D-457A-C0656603FBD8}"/>
              </a:ext>
            </a:extLst>
          </p:cNvPr>
          <p:cNvSpPr txBox="1"/>
          <p:nvPr/>
        </p:nvSpPr>
        <p:spPr>
          <a:xfrm>
            <a:off x="4055469" y="3639090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FC9224-399A-9D44-33C3-54FDDCAA276C}"/>
              </a:ext>
            </a:extLst>
          </p:cNvPr>
          <p:cNvSpPr/>
          <p:nvPr/>
        </p:nvSpPr>
        <p:spPr>
          <a:xfrm>
            <a:off x="5785839" y="2778661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0A8120-1D12-6EFC-0D87-C8BB6A3ED5AF}"/>
              </a:ext>
            </a:extLst>
          </p:cNvPr>
          <p:cNvSpPr/>
          <p:nvPr/>
        </p:nvSpPr>
        <p:spPr>
          <a:xfrm>
            <a:off x="6547361" y="2522943"/>
            <a:ext cx="1272208" cy="8468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GMM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83142-AF01-D053-3EA2-7BA8342DE26D}"/>
              </a:ext>
            </a:extLst>
          </p:cNvPr>
          <p:cNvSpPr txBox="1"/>
          <p:nvPr/>
        </p:nvSpPr>
        <p:spPr>
          <a:xfrm>
            <a:off x="6259616" y="3731246"/>
            <a:ext cx="19244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GMM model of user is generated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3288BA-6053-8E53-1454-025043C97206}"/>
              </a:ext>
            </a:extLst>
          </p:cNvPr>
          <p:cNvSpPr/>
          <p:nvPr/>
        </p:nvSpPr>
        <p:spPr>
          <a:xfrm>
            <a:off x="9553782" y="2723819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E235C1D3-0A82-555D-8D83-0AAD60E4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13" y="2352792"/>
            <a:ext cx="1240669" cy="12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BEFE69-EE6D-F956-2403-846C42BD2465}"/>
              </a:ext>
            </a:extLst>
          </p:cNvPr>
          <p:cNvSpPr txBox="1"/>
          <p:nvPr/>
        </p:nvSpPr>
        <p:spPr>
          <a:xfrm>
            <a:off x="8043431" y="3682408"/>
            <a:ext cx="2204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Model is stored as pickle file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65C7B-AE39-060A-0CDF-20D955CB3A69}"/>
              </a:ext>
            </a:extLst>
          </p:cNvPr>
          <p:cNvSpPr/>
          <p:nvPr/>
        </p:nvSpPr>
        <p:spPr>
          <a:xfrm>
            <a:off x="7896738" y="2764951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8" name="Picture 12" descr="See the source image">
            <a:extLst>
              <a:ext uri="{FF2B5EF4-FFF2-40B4-BE49-F238E27FC236}">
                <a16:creationId xmlns:a16="http://schemas.microsoft.com/office/drawing/2014/main" id="{0A0BD077-4B87-8818-751F-098138B7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0241957" y="2247679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73BB81-BDA8-AE74-EB8E-9AB3FEA7A942}"/>
              </a:ext>
            </a:extLst>
          </p:cNvPr>
          <p:cNvSpPr txBox="1"/>
          <p:nvPr/>
        </p:nvSpPr>
        <p:spPr>
          <a:xfrm>
            <a:off x="10241956" y="3667222"/>
            <a:ext cx="182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 is stored on Azure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ED387-061A-ECE2-ACF3-A156C00CA2EE}"/>
              </a:ext>
            </a:extLst>
          </p:cNvPr>
          <p:cNvSpPr txBox="1"/>
          <p:nvPr/>
        </p:nvSpPr>
        <p:spPr>
          <a:xfrm>
            <a:off x="3279228" y="1164427"/>
            <a:ext cx="5602013" cy="707886"/>
          </a:xfrm>
          <a:prstGeom prst="rect">
            <a:avLst/>
          </a:prstGeom>
          <a:solidFill>
            <a:srgbClr val="DCECF6"/>
          </a:solidFill>
          <a:ln>
            <a:solidFill>
              <a:srgbClr val="DCEC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Enrollment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user will be asked for choose a User ID along and upload 3 voice WAV files</a:t>
            </a:r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11297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1217444"/>
            <a:ext cx="691901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40640" y="1934717"/>
            <a:ext cx="207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WAV file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9165117-FE04-D55D-03DD-A2DA658F2CEC}"/>
              </a:ext>
            </a:extLst>
          </p:cNvPr>
          <p:cNvSpPr/>
          <p:nvPr/>
        </p:nvSpPr>
        <p:spPr>
          <a:xfrm>
            <a:off x="1550505" y="1397716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8" name="Picture 4" descr="See the source image">
            <a:extLst>
              <a:ext uri="{FF2B5EF4-FFF2-40B4-BE49-F238E27FC236}">
                <a16:creationId xmlns:a16="http://schemas.microsoft.com/office/drawing/2014/main" id="{FF218442-5287-1EF6-3935-929D24C1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2" y="795923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23BEC0CE-1089-A03A-2216-3DD3B70EE878}"/>
              </a:ext>
            </a:extLst>
          </p:cNvPr>
          <p:cNvSpPr/>
          <p:nvPr/>
        </p:nvSpPr>
        <p:spPr>
          <a:xfrm>
            <a:off x="4674169" y="1205549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D62B22-9C57-3812-CEE9-AE96CD99E2C2}"/>
              </a:ext>
            </a:extLst>
          </p:cNvPr>
          <p:cNvSpPr/>
          <p:nvPr/>
        </p:nvSpPr>
        <p:spPr>
          <a:xfrm>
            <a:off x="4020070" y="1382592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E9146-BFB6-B4AB-8D8A-A7329F45C2BC}"/>
              </a:ext>
            </a:extLst>
          </p:cNvPr>
          <p:cNvSpPr txBox="1"/>
          <p:nvPr/>
        </p:nvSpPr>
        <p:spPr>
          <a:xfrm>
            <a:off x="1806311" y="2191028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E51CC-9BE0-C180-4B08-026E1B858425}"/>
              </a:ext>
            </a:extLst>
          </p:cNvPr>
          <p:cNvSpPr txBox="1"/>
          <p:nvPr/>
        </p:nvSpPr>
        <p:spPr>
          <a:xfrm>
            <a:off x="4084665" y="1951546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pic>
        <p:nvPicPr>
          <p:cNvPr id="36" name="Picture 6" descr="See the source image">
            <a:extLst>
              <a:ext uri="{FF2B5EF4-FFF2-40B4-BE49-F238E27FC236}">
                <a16:creationId xmlns:a16="http://schemas.microsoft.com/office/drawing/2014/main" id="{37FEEF5A-DD49-A36D-8271-91675001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11" y="3133137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1F17114F-FC7E-E49F-8F08-7FE551623A54}"/>
              </a:ext>
            </a:extLst>
          </p:cNvPr>
          <p:cNvSpPr/>
          <p:nvPr/>
        </p:nvSpPr>
        <p:spPr>
          <a:xfrm>
            <a:off x="4819367" y="3389078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8" name="Picture 6" descr="See the source image">
            <a:extLst>
              <a:ext uri="{FF2B5EF4-FFF2-40B4-BE49-F238E27FC236}">
                <a16:creationId xmlns:a16="http://schemas.microsoft.com/office/drawing/2014/main" id="{BEE8AA36-3987-B2FF-0ED8-AD156B07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0" y="3159760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E7599-4FAA-1288-36ED-83012B6C7AD5}"/>
              </a:ext>
            </a:extLst>
          </p:cNvPr>
          <p:cNvSpPr txBox="1"/>
          <p:nvPr/>
        </p:nvSpPr>
        <p:spPr>
          <a:xfrm>
            <a:off x="5702796" y="3309040"/>
            <a:ext cx="342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[gmm1, gmm2…….</a:t>
            </a:r>
            <a:r>
              <a:rPr lang="en-IN" dirty="0" err="1">
                <a:latin typeface="Bahnschrift" panose="020B0502040204020203" pitchFamily="34" charset="0"/>
                <a:cs typeface="Arial" panose="020B0604020202020204" pitchFamily="34" charset="0"/>
              </a:rPr>
              <a:t>gmm</a:t>
            </a:r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(n)]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C150D-1382-2824-E44D-E99F18FB1683}"/>
              </a:ext>
            </a:extLst>
          </p:cNvPr>
          <p:cNvSpPr txBox="1"/>
          <p:nvPr/>
        </p:nvSpPr>
        <p:spPr>
          <a:xfrm>
            <a:off x="7884606" y="758484"/>
            <a:ext cx="3875835" cy="2246769"/>
          </a:xfrm>
          <a:prstGeom prst="rect">
            <a:avLst/>
          </a:prstGeom>
          <a:solidFill>
            <a:srgbClr val="DCEC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verification, user will be asked for  user ID along with the audio WAV file. The features extracted will be compared with the GMM models of enrolled users and on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match , score is displayed.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566CE0E1-FAA0-BBB8-04B9-E538A21D1B44}"/>
              </a:ext>
            </a:extLst>
          </p:cNvPr>
          <p:cNvSpPr/>
          <p:nvPr/>
        </p:nvSpPr>
        <p:spPr>
          <a:xfrm rot="5400000">
            <a:off x="6090692" y="1898581"/>
            <a:ext cx="1607917" cy="86119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4" name="Picture 12" descr="See the source image">
            <a:extLst>
              <a:ext uri="{FF2B5EF4-FFF2-40B4-BE49-F238E27FC236}">
                <a16:creationId xmlns:a16="http://schemas.microsoft.com/office/drawing/2014/main" id="{7A305285-9378-A158-290A-2F8E1361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21257" y="3136089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59D482-E2BF-7226-9C75-EFA3B997254F}"/>
              </a:ext>
            </a:extLst>
          </p:cNvPr>
          <p:cNvSpPr/>
          <p:nvPr/>
        </p:nvSpPr>
        <p:spPr>
          <a:xfrm>
            <a:off x="1971619" y="3508922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42411C5-22E4-8EAB-2082-1F7CCB15B055}"/>
              </a:ext>
            </a:extLst>
          </p:cNvPr>
          <p:cNvSpPr/>
          <p:nvPr/>
        </p:nvSpPr>
        <p:spPr>
          <a:xfrm>
            <a:off x="6096000" y="4251156"/>
            <a:ext cx="1788606" cy="766880"/>
          </a:xfrm>
          <a:prstGeom prst="diamond">
            <a:avLst/>
          </a:prstGeom>
          <a:solidFill>
            <a:srgbClr val="4EA091">
              <a:alpha val="68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72000" rIns="0" bIns="36000" rtlCol="0" anchor="ctr">
            <a:spAutoFit/>
          </a:bodyPr>
          <a:lstStyle/>
          <a:p>
            <a:pPr algn="ctr"/>
            <a:r>
              <a:rPr lang="en-IN" dirty="0"/>
              <a:t>Matched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F8B1174-EFE3-8CFA-AAE5-86847FEA79B3}"/>
              </a:ext>
            </a:extLst>
          </p:cNvPr>
          <p:cNvSpPr/>
          <p:nvPr/>
        </p:nvSpPr>
        <p:spPr>
          <a:xfrm rot="5400000">
            <a:off x="6794514" y="3816531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645780-D0A6-E074-DAC6-433263CD09E5}"/>
              </a:ext>
            </a:extLst>
          </p:cNvPr>
          <p:cNvSpPr/>
          <p:nvPr/>
        </p:nvSpPr>
        <p:spPr>
          <a:xfrm>
            <a:off x="8030412" y="4529596"/>
            <a:ext cx="723481" cy="251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D092F53-B598-848B-6602-B2B36165CD65}"/>
              </a:ext>
            </a:extLst>
          </p:cNvPr>
          <p:cNvSpPr/>
          <p:nvPr/>
        </p:nvSpPr>
        <p:spPr>
          <a:xfrm rot="5400000">
            <a:off x="6794514" y="5126299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B49C8-AC5F-E3CD-FBB3-446990B17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07" y="3994598"/>
            <a:ext cx="3032824" cy="11049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E663A0-952F-9E12-B8B7-1885206A4D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063" r="20119" b="1939"/>
          <a:stretch/>
        </p:blipFill>
        <p:spPr>
          <a:xfrm>
            <a:off x="5948270" y="5541277"/>
            <a:ext cx="2234084" cy="55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364" name="Picture 4" descr="See the source image">
            <a:extLst>
              <a:ext uri="{FF2B5EF4-FFF2-40B4-BE49-F238E27FC236}">
                <a16:creationId xmlns:a16="http://schemas.microsoft.com/office/drawing/2014/main" id="{930CCC42-D867-F7DE-945E-3CE1B42E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5" y="3944665"/>
            <a:ext cx="577856" cy="5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ee the source image">
            <a:extLst>
              <a:ext uri="{FF2B5EF4-FFF2-40B4-BE49-F238E27FC236}">
                <a16:creationId xmlns:a16="http://schemas.microsoft.com/office/drawing/2014/main" id="{A9494365-CC20-6CB9-9F25-A20A64C2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82" y="5021965"/>
            <a:ext cx="422973" cy="4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C11F8D4-123A-37A3-895D-2843D87161C6}"/>
              </a:ext>
            </a:extLst>
          </p:cNvPr>
          <p:cNvSpPr txBox="1"/>
          <p:nvPr/>
        </p:nvSpPr>
        <p:spPr>
          <a:xfrm>
            <a:off x="1024826" y="4334022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files of enrolled users are extracted from Azure Storage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279409-8301-131C-3C43-A7B78CBC9EC1}"/>
              </a:ext>
            </a:extLst>
          </p:cNvPr>
          <p:cNvSpPr txBox="1"/>
          <p:nvPr/>
        </p:nvSpPr>
        <p:spPr>
          <a:xfrm>
            <a:off x="4421285" y="3927340"/>
            <a:ext cx="1413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Unpickling the models and creating list </a:t>
            </a: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51EA36B0-50E9-8F33-9401-882126F1B1DC}"/>
              </a:ext>
            </a:extLst>
          </p:cNvPr>
          <p:cNvSpPr txBox="1">
            <a:spLocks/>
          </p:cNvSpPr>
          <p:nvPr/>
        </p:nvSpPr>
        <p:spPr>
          <a:xfrm>
            <a:off x="0" y="120102"/>
            <a:ext cx="1219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7D824E-CD70-5FC5-003F-B3E6F530920E}"/>
              </a:ext>
            </a:extLst>
          </p:cNvPr>
          <p:cNvSpPr/>
          <p:nvPr/>
        </p:nvSpPr>
        <p:spPr>
          <a:xfrm>
            <a:off x="0" y="441430"/>
            <a:ext cx="3279228" cy="461665"/>
          </a:xfrm>
          <a:prstGeom prst="rect">
            <a:avLst/>
          </a:prstGeom>
          <a:solidFill>
            <a:srgbClr val="99CCFF">
              <a:alpha val="5019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Verification P</a:t>
            </a:r>
            <a:r>
              <a:rPr 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hase</a:t>
            </a:r>
            <a:endParaRPr lang="en-US" sz="2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11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48862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562441" y="320910"/>
            <a:ext cx="376782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083D65"/>
                </a:solidFill>
                <a:ea typeface="Open Sans" panose="020B0606030504020204" pitchFamily="34" charset="0"/>
              </a:rPr>
              <a:t>TOOLS &amp; TECHNOLOGIES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582310" y="1029007"/>
            <a:ext cx="5785808" cy="6986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Programming language: </a:t>
            </a:r>
            <a:r>
              <a:rPr lang="en-US" sz="2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Framework: </a:t>
            </a:r>
            <a:r>
              <a:rPr lang="en-US" sz="2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 for creating REST API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Storage</a:t>
            </a:r>
            <a:r>
              <a:rPr lang="en-US" sz="2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Azure Blob Service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 libraries used: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Flask==2.1.2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numpy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==1.22.4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pydub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==0.25.1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python_speech_features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==0.6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scikit_learn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==1.1.1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scipy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==1.8.0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torch==1.11.0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PySoundFile</a:t>
            </a:r>
            <a:r>
              <a:rPr lang="en-US" sz="18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==0.9.0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b="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</p:txBody>
      </p:sp>
      <p:pic>
        <p:nvPicPr>
          <p:cNvPr id="16388" name="Picture 4" descr="See the source image">
            <a:extLst>
              <a:ext uri="{FF2B5EF4-FFF2-40B4-BE49-F238E27FC236}">
                <a16:creationId xmlns:a16="http://schemas.microsoft.com/office/drawing/2014/main" id="{F40F45D6-2DC0-8585-965C-56D32D8A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761" y="3089577"/>
            <a:ext cx="1239357" cy="12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See the source image">
            <a:extLst>
              <a:ext uri="{FF2B5EF4-FFF2-40B4-BE49-F238E27FC236}">
                <a16:creationId xmlns:a16="http://schemas.microsoft.com/office/drawing/2014/main" id="{01FDC010-6222-9287-4E23-2DD809A6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08" y="2844995"/>
            <a:ext cx="1094799" cy="1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F5F191A3-DBC7-8CD1-652D-9C2F29436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9596897" y="3086394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9F2CB-D303-752A-CA92-CE8DC86A990F}"/>
              </a:ext>
            </a:extLst>
          </p:cNvPr>
          <p:cNvSpPr txBox="1"/>
          <p:nvPr/>
        </p:nvSpPr>
        <p:spPr>
          <a:xfrm>
            <a:off x="6680086" y="3086394"/>
            <a:ext cx="131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4A281-D190-9004-8C65-88DB1F399880}"/>
              </a:ext>
            </a:extLst>
          </p:cNvPr>
          <p:cNvSpPr txBox="1"/>
          <p:nvPr/>
        </p:nvSpPr>
        <p:spPr>
          <a:xfrm>
            <a:off x="8748901" y="3086393"/>
            <a:ext cx="131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7091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083D65"/>
                </a:solidFill>
                <a:ea typeface="Open Sans" panose="020B0606030504020204" pitchFamily="34" charset="0"/>
              </a:rPr>
              <a:t>ALGORITHMS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1446041"/>
            <a:ext cx="1102342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Feature Extraction</a:t>
            </a:r>
            <a:r>
              <a:rPr lang="en-US" sz="2800" b="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: MFCC + Delta MFCC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+mn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Model</a:t>
            </a:r>
            <a:r>
              <a:rPr lang="en-US" sz="2800" b="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: Gaussian Mixture Model (GMM)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800" b="0" dirty="0">
              <a:solidFill>
                <a:srgbClr val="083D65"/>
              </a:solidFill>
              <a:latin typeface="+mn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Score Metric</a:t>
            </a:r>
            <a:r>
              <a:rPr lang="en-US" sz="2800" b="0" dirty="0">
                <a:solidFill>
                  <a:srgbClr val="083D65"/>
                </a:solidFill>
                <a:latin typeface="+mn-lt"/>
                <a:ea typeface="Open Sans" panose="020B0606030504020204" pitchFamily="34" charset="0"/>
              </a:rPr>
              <a:t>: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247507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1C6E712-646D-4945-A6ED-F64E09207A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2751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71A2CAF-BA84-4BA9-A402-B2C9427575B7}"/>
              </a:ext>
            </a:extLst>
          </p:cNvPr>
          <p:cNvSpPr/>
          <p:nvPr/>
        </p:nvSpPr>
        <p:spPr>
          <a:xfrm flipV="1">
            <a:off x="0" y="-2"/>
            <a:ext cx="71591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6A224-49AE-425D-B32C-4D19073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46" y="2794635"/>
            <a:ext cx="5545629" cy="937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8062-07D6-4F6B-8DF0-153B4E01465B}"/>
              </a:ext>
            </a:extLst>
          </p:cNvPr>
          <p:cNvSpPr/>
          <p:nvPr/>
        </p:nvSpPr>
        <p:spPr>
          <a:xfrm flipH="1">
            <a:off x="11653791" y="590551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7F39-F285-4F99-9FB9-60FC95B4E1EC}"/>
              </a:ext>
            </a:extLst>
          </p:cNvPr>
          <p:cNvSpPr/>
          <p:nvPr/>
        </p:nvSpPr>
        <p:spPr>
          <a:xfrm flipH="1">
            <a:off x="11653791" y="-19049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F5552D4-0A5E-4100-B544-07C9E886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9086"/>
            <a:ext cx="5067930" cy="5249172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8FD08-EA56-41B3-A5E8-C642A8E283C0}"/>
              </a:ext>
            </a:extLst>
          </p:cNvPr>
          <p:cNvGrpSpPr/>
          <p:nvPr/>
        </p:nvGrpSpPr>
        <p:grpSpPr>
          <a:xfrm>
            <a:off x="4644001" y="1325143"/>
            <a:ext cx="838751" cy="838751"/>
            <a:chOff x="4216177" y="1015019"/>
            <a:chExt cx="1485900" cy="14859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7D8B9D-80A8-45E7-A987-20E597233B33}"/>
                </a:ext>
              </a:extLst>
            </p:cNvPr>
            <p:cNvSpPr/>
            <p:nvPr/>
          </p:nvSpPr>
          <p:spPr>
            <a:xfrm>
              <a:off x="4216177" y="1015019"/>
              <a:ext cx="1485900" cy="1485900"/>
            </a:xfrm>
            <a:prstGeom prst="ellipse">
              <a:avLst/>
            </a:prstGeom>
            <a:solidFill>
              <a:srgbClr val="8D198E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6050DB-9182-4371-855E-3F104EC4F3A9}"/>
                </a:ext>
              </a:extLst>
            </p:cNvPr>
            <p:cNvSpPr/>
            <p:nvPr/>
          </p:nvSpPr>
          <p:spPr>
            <a:xfrm>
              <a:off x="4433782" y="1015020"/>
              <a:ext cx="1268295" cy="1268295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9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0" y="80020"/>
            <a:ext cx="1219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1. Home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22E2B-19CB-BBB4-2D6C-19BB3F47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2" y="796899"/>
            <a:ext cx="10765076" cy="56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7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IOEnPD.Cv4utU8_2uh7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fUzxERNXU6lqx38hXmo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8shndXRjKh827xVnyo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_AqQh6_NGifekatist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607</Words>
  <Application>Microsoft Office PowerPoint</Application>
  <PresentationFormat>Widescreen</PresentationFormat>
  <Paragraphs>138</Paragraphs>
  <Slides>15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Bahnschrift</vt:lpstr>
      <vt:lpstr>Calibri</vt:lpstr>
      <vt:lpstr>Calibri Light</vt:lpstr>
      <vt:lpstr>Courier New</vt:lpstr>
      <vt:lpstr>Georgia</vt:lpstr>
      <vt:lpstr>Lato</vt:lpstr>
      <vt:lpstr>Merriweather</vt:lpstr>
      <vt:lpstr>Segoe UI</vt:lpstr>
      <vt:lpstr>Segoe UI Light</vt:lpstr>
      <vt:lpstr>Office Theme</vt:lpstr>
      <vt:lpstr>1_Office Theme</vt:lpstr>
      <vt:lpstr>think-cell Slide</vt:lpstr>
      <vt:lpstr>PowerPoint Presentation</vt:lpstr>
      <vt:lpstr>FLOW OF PRESENTATION</vt:lpstr>
      <vt:lpstr>What we have tried to build</vt:lpstr>
      <vt:lpstr>PowerPoint Presentation</vt:lpstr>
      <vt:lpstr>PowerPoint Presentation</vt:lpstr>
      <vt:lpstr>PowerPoint Presentation</vt:lpstr>
      <vt:lpstr>PowerPoint Presentation</vt:lpstr>
      <vt:lpstr>User Interface</vt:lpstr>
      <vt:lpstr>PowerPoint Presentation</vt:lpstr>
      <vt:lpstr>PowerPoint Presentation</vt:lpstr>
      <vt:lpstr>PowerPoint Presentation</vt:lpstr>
      <vt:lpstr>Demonstration</vt:lpstr>
      <vt:lpstr>PowerPoint Presentation</vt:lpstr>
      <vt:lpstr>Why our solution?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Shivani Tyagi</cp:lastModifiedBy>
  <cp:revision>77</cp:revision>
  <dcterms:created xsi:type="dcterms:W3CDTF">2020-10-19T06:16:38Z</dcterms:created>
  <dcterms:modified xsi:type="dcterms:W3CDTF">2022-06-26T15:28:27Z</dcterms:modified>
</cp:coreProperties>
</file>